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95" d="100"/>
          <a:sy n="95" d="100"/>
        </p:scale>
        <p:origin x="-444"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DB4B3FEF-4B48-48C3-B501-A01268C440E3}" type="datetimeFigureOut">
              <a:rPr lang="en-US" smtClean="0"/>
              <a:t>6/25/2010</a:t>
            </a:fld>
            <a:endParaRPr lang="en-US"/>
          </a:p>
        </p:txBody>
      </p:sp>
      <p:sp>
        <p:nvSpPr>
          <p:cNvPr id="17" name="Footer Placeholder 16"/>
          <p:cNvSpPr>
            <a:spLocks noGrp="1"/>
          </p:cNvSpPr>
          <p:nvPr>
            <p:ph type="ftr" sz="quarter" idx="11"/>
          </p:nvPr>
        </p:nvSpPr>
        <p:spPr>
          <a:xfrm>
            <a:off x="2898648" y="6355080"/>
            <a:ext cx="3474720" cy="365760"/>
          </a:xfrm>
        </p:spPr>
        <p:txBody>
          <a:bodyPr/>
          <a:lstStyle/>
          <a:p>
            <a:endParaRPr lang="en-US"/>
          </a:p>
        </p:txBody>
      </p:sp>
      <p:sp>
        <p:nvSpPr>
          <p:cNvPr id="29" name="Slide Number Placeholder 28"/>
          <p:cNvSpPr>
            <a:spLocks noGrp="1"/>
          </p:cNvSpPr>
          <p:nvPr>
            <p:ph type="sldNum" sz="quarter" idx="12"/>
          </p:nvPr>
        </p:nvSpPr>
        <p:spPr>
          <a:xfrm>
            <a:off x="1216152" y="6355080"/>
            <a:ext cx="1219200" cy="365760"/>
          </a:xfrm>
        </p:spPr>
        <p:txBody>
          <a:bodyPr/>
          <a:lstStyle/>
          <a:p>
            <a:fld id="{80D58224-FFA6-4DDB-855E-460F8EEAC6A3}" type="slidenum">
              <a:rPr lang="en-US" smtClean="0"/>
              <a:t>‹#›</a:t>
            </a:fld>
            <a:endParaRPr lang="en-US"/>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B4B3FEF-4B48-48C3-B501-A01268C440E3}" type="datetimeFigureOut">
              <a:rPr lang="en-US" smtClean="0"/>
              <a:t>6/25/2010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D58224-FFA6-4DDB-855E-460F8EEAC6A3}"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B4B3FEF-4B48-48C3-B501-A01268C440E3}" type="datetimeFigureOut">
              <a:rPr lang="en-US" smtClean="0"/>
              <a:t>6/25/2010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D58224-FFA6-4DDB-855E-460F8EEAC6A3}" type="slidenum">
              <a:rPr lang="en-US" smtClean="0"/>
              <a:t>‹#›</a:t>
            </a:fld>
            <a:endParaRPr lang="en-US"/>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DB4B3FEF-4B48-48C3-B501-A01268C440E3}" type="datetimeFigureOut">
              <a:rPr lang="en-US" smtClean="0"/>
              <a:t>6/25/2010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D58224-FFA6-4DDB-855E-460F8EEAC6A3}" type="slidenum">
              <a:rPr lang="en-US" smtClean="0"/>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fld id="{DB4B3FEF-4B48-48C3-B501-A01268C440E3}" type="datetimeFigureOut">
              <a:rPr lang="en-US" smtClean="0"/>
              <a:t>6/25/2010</a:t>
            </a:fld>
            <a:endParaRPr lang="en-US"/>
          </a:p>
        </p:txBody>
      </p:sp>
      <p:sp>
        <p:nvSpPr>
          <p:cNvPr id="5" name="Footer Placeholder 4"/>
          <p:cNvSpPr>
            <a:spLocks noGrp="1"/>
          </p:cNvSpPr>
          <p:nvPr>
            <p:ph type="ftr" sz="quarter" idx="11"/>
          </p:nvPr>
        </p:nvSpPr>
        <p:spPr>
          <a:xfrm>
            <a:off x="2898648" y="6355080"/>
            <a:ext cx="3474720" cy="365760"/>
          </a:xfrm>
        </p:spPr>
        <p:txBody>
          <a:bodyPr/>
          <a:lstStyle/>
          <a:p>
            <a:endParaRPr lang="en-US"/>
          </a:p>
        </p:txBody>
      </p:sp>
      <p:sp>
        <p:nvSpPr>
          <p:cNvPr id="6" name="Slide Number Placeholder 5"/>
          <p:cNvSpPr>
            <a:spLocks noGrp="1"/>
          </p:cNvSpPr>
          <p:nvPr>
            <p:ph type="sldNum" sz="quarter" idx="12"/>
          </p:nvPr>
        </p:nvSpPr>
        <p:spPr>
          <a:xfrm>
            <a:off x="1069848" y="6355080"/>
            <a:ext cx="1520952" cy="365760"/>
          </a:xfrm>
        </p:spPr>
        <p:txBody>
          <a:bodyPr/>
          <a:lstStyle/>
          <a:p>
            <a:fld id="{80D58224-FFA6-4DDB-855E-460F8EEAC6A3}" type="slidenum">
              <a:rPr lang="en-US" smtClean="0"/>
              <a:t>‹#›</a:t>
            </a:fld>
            <a:endParaRPr lang="en-US"/>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DB4B3FEF-4B48-48C3-B501-A01268C440E3}" type="datetimeFigureOut">
              <a:rPr lang="en-US" smtClean="0"/>
              <a:t>6/25/2010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0D58224-FFA6-4DDB-855E-460F8EEAC6A3}" type="slidenum">
              <a:rPr lang="en-US" smtClean="0"/>
              <a:t>‹#›</a:t>
            </a:fld>
            <a:endParaRPr lang="en-US"/>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DB4B3FEF-4B48-48C3-B501-A01268C440E3}" type="datetimeFigureOut">
              <a:rPr lang="en-US" smtClean="0"/>
              <a:t>6/25/2010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0D58224-FFA6-4DDB-855E-460F8EEAC6A3}" type="slidenum">
              <a:rPr lang="en-US" smtClean="0"/>
              <a:t>‹#›</a:t>
            </a:fld>
            <a:endParaRPr lang="en-US"/>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DB4B3FEF-4B48-48C3-B501-A01268C440E3}" type="datetimeFigureOut">
              <a:rPr lang="en-US" smtClean="0"/>
              <a:t>6/25/2010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0D58224-FFA6-4DDB-855E-460F8EEAC6A3}" type="slidenum">
              <a:rPr lang="en-US" smtClean="0"/>
              <a:t>‹#›</a:t>
            </a:fld>
            <a:endParaRPr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4B3FEF-4B48-48C3-B501-A01268C440E3}" type="datetimeFigureOut">
              <a:rPr lang="en-US" smtClean="0"/>
              <a:t>6/25/2010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0D58224-FFA6-4DDB-855E-460F8EEAC6A3}" type="slidenum">
              <a:rPr lang="en-US" smtClean="0"/>
              <a:t>‹#›</a:t>
            </a:fld>
            <a:endParaRPr lang="en-US"/>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DB4B3FEF-4B48-48C3-B501-A01268C440E3}" type="datetimeFigureOut">
              <a:rPr lang="en-US" smtClean="0"/>
              <a:t>6/25/2010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0D58224-FFA6-4DDB-855E-460F8EEAC6A3}" type="slidenum">
              <a:rPr lang="en-US" smtClean="0"/>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DB4B3FEF-4B48-48C3-B501-A01268C440E3}" type="datetimeFigureOut">
              <a:rPr lang="en-US" smtClean="0"/>
              <a:t>6/25/2010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0D58224-FFA6-4DDB-855E-460F8EEAC6A3}" type="slidenum">
              <a:rPr lang="en-US" smtClean="0"/>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B4B3FEF-4B48-48C3-B501-A01268C440E3}" type="datetimeFigureOut">
              <a:rPr lang="en-US" smtClean="0"/>
              <a:t>6/25/2010</a:t>
            </a:fld>
            <a:endParaRPr lang="en-US"/>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80D58224-FFA6-4DDB-855E-460F8EEAC6A3}" type="slidenum">
              <a:rPr lang="en-US" smtClean="0"/>
              <a:t>‹#›</a:t>
            </a:fld>
            <a:endParaRPr lang="en-US"/>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95400" y="3733800"/>
            <a:ext cx="6858000" cy="990600"/>
          </a:xfrm>
        </p:spPr>
        <p:txBody>
          <a:bodyPr>
            <a:noAutofit/>
          </a:bodyPr>
          <a:lstStyle/>
          <a:p>
            <a:r>
              <a:rPr lang="en-US" sz="5400" dirty="0" smtClean="0"/>
              <a:t>CHAPTER 13</a:t>
            </a:r>
            <a:endParaRPr lang="en-US" sz="5400" dirty="0"/>
          </a:p>
        </p:txBody>
      </p:sp>
      <p:sp>
        <p:nvSpPr>
          <p:cNvPr id="3" name="Subtitle 2"/>
          <p:cNvSpPr>
            <a:spLocks noGrp="1"/>
          </p:cNvSpPr>
          <p:nvPr>
            <p:ph type="subTitle" idx="1"/>
          </p:nvPr>
        </p:nvSpPr>
        <p:spPr>
          <a:xfrm>
            <a:off x="1219200" y="5029200"/>
            <a:ext cx="6858000" cy="533400"/>
          </a:xfrm>
        </p:spPr>
        <p:txBody>
          <a:bodyPr>
            <a:noAutofit/>
          </a:bodyPr>
          <a:lstStyle/>
          <a:p>
            <a:r>
              <a:rPr lang="en-US" sz="4000" dirty="0" smtClean="0"/>
              <a:t>STRESS</a:t>
            </a:r>
            <a:endParaRPr lang="en-US" sz="4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Managing Stress Better????</a:t>
            </a:r>
            <a:endParaRPr lang="en-US" sz="4000" dirty="0"/>
          </a:p>
        </p:txBody>
      </p:sp>
      <p:sp>
        <p:nvSpPr>
          <p:cNvPr id="3" name="Content Placeholder 2"/>
          <p:cNvSpPr>
            <a:spLocks noGrp="1"/>
          </p:cNvSpPr>
          <p:nvPr>
            <p:ph sz="quarter" idx="1"/>
          </p:nvPr>
        </p:nvSpPr>
        <p:spPr>
          <a:xfrm>
            <a:off x="533400" y="1600200"/>
            <a:ext cx="8229600" cy="4419600"/>
          </a:xfrm>
        </p:spPr>
        <p:txBody>
          <a:bodyPr/>
          <a:lstStyle/>
          <a:p>
            <a:r>
              <a:rPr lang="en-US" dirty="0" smtClean="0"/>
              <a:t>Become aware of the stressors and the emotional, physical reactions.</a:t>
            </a:r>
          </a:p>
          <a:p>
            <a:r>
              <a:rPr lang="en-US" dirty="0" smtClean="0"/>
              <a:t>Recognizing what can be changed</a:t>
            </a:r>
          </a:p>
          <a:p>
            <a:r>
              <a:rPr lang="en-US" dirty="0" smtClean="0"/>
              <a:t>Reduce the intensity of the emotional reactions to stress</a:t>
            </a:r>
          </a:p>
          <a:p>
            <a:r>
              <a:rPr lang="en-US" dirty="0" smtClean="0"/>
              <a:t>Learning to moderate our physical reactions to stress.</a:t>
            </a:r>
          </a:p>
          <a:p>
            <a:r>
              <a:rPr lang="en-US" dirty="0" smtClean="0"/>
              <a:t>Build our physical reserves.</a:t>
            </a:r>
          </a:p>
          <a:p>
            <a:r>
              <a:rPr lang="en-US" dirty="0" smtClean="0"/>
              <a:t>Maintaining our emotional reserves.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4400" dirty="0" smtClean="0"/>
              <a:t>Crisis Management</a:t>
            </a:r>
            <a:endParaRPr lang="en-US" sz="4400" dirty="0"/>
          </a:p>
        </p:txBody>
      </p:sp>
      <p:sp>
        <p:nvSpPr>
          <p:cNvPr id="3" name="Content Placeholder 2"/>
          <p:cNvSpPr>
            <a:spLocks noGrp="1"/>
          </p:cNvSpPr>
          <p:nvPr>
            <p:ph sz="quarter" idx="1"/>
          </p:nvPr>
        </p:nvSpPr>
        <p:spPr/>
        <p:txBody>
          <a:bodyPr>
            <a:normAutofit/>
          </a:bodyPr>
          <a:lstStyle/>
          <a:p>
            <a:r>
              <a:rPr lang="en-IN" sz="2400" dirty="0" smtClean="0"/>
              <a:t>A crisis is a major, unpredictable event that threatens to harm an organization and its stakeholders. </a:t>
            </a:r>
          </a:p>
          <a:p>
            <a:r>
              <a:rPr lang="en-IN" sz="2400" dirty="0" smtClean="0"/>
              <a:t>There are different sorts of crises: </a:t>
            </a:r>
          </a:p>
          <a:p>
            <a:pPr marL="457200" indent="-457200">
              <a:buFont typeface="+mj-lt"/>
              <a:buAutoNum type="arabicPeriod"/>
            </a:pPr>
            <a:r>
              <a:rPr lang="en-IN" sz="2400" dirty="0" smtClean="0"/>
              <a:t>Sudden </a:t>
            </a:r>
            <a:r>
              <a:rPr lang="en-IN" sz="2400" dirty="0" smtClean="0"/>
              <a:t>crises – such as fire , explosion, natural </a:t>
            </a:r>
            <a:r>
              <a:rPr lang="en-IN" sz="2400" dirty="0" smtClean="0"/>
              <a:t> disasters</a:t>
            </a:r>
            <a:r>
              <a:rPr lang="en-IN" sz="2400" dirty="0" smtClean="0"/>
              <a:t>, workplace </a:t>
            </a:r>
            <a:r>
              <a:rPr lang="en-IN" sz="2400" dirty="0" smtClean="0"/>
              <a:t>violence</a:t>
            </a:r>
          </a:p>
          <a:p>
            <a:pPr marL="457200" indent="-457200">
              <a:buFont typeface="+mj-lt"/>
              <a:buAutoNum type="arabicPeriod"/>
            </a:pPr>
            <a:r>
              <a:rPr lang="en-US" sz="2400" dirty="0" smtClean="0"/>
              <a:t>Smoldering </a:t>
            </a:r>
            <a:r>
              <a:rPr lang="en-US" sz="2400" dirty="0" smtClean="0"/>
              <a:t>Crises – problems or issues that start out small and could be averted if some one would have paid attention.</a:t>
            </a:r>
          </a:p>
          <a:p>
            <a:pPr marL="457200" indent="-457200">
              <a:buFont typeface="+mj-lt"/>
              <a:buAutoNum type="arabicPeriod"/>
            </a:pPr>
            <a:r>
              <a:rPr lang="en-US" sz="2400" dirty="0" smtClean="0"/>
              <a:t>Perceptual Crises – P&amp;G used to have issue with their earlier corporate logo, which critics would claim were symbols of devil- worship : calling for boycotts of P&amp;G products.</a:t>
            </a:r>
          </a:p>
          <a:p>
            <a:pPr>
              <a:buFontTx/>
              <a:buNone/>
            </a:pPr>
            <a:endParaRPr lang="en-US" sz="2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Crisis Management Team</a:t>
            </a:r>
            <a:endParaRPr lang="en-US" sz="4000" dirty="0"/>
          </a:p>
        </p:txBody>
      </p:sp>
      <p:sp>
        <p:nvSpPr>
          <p:cNvPr id="3" name="Content Placeholder 2"/>
          <p:cNvSpPr>
            <a:spLocks noGrp="1"/>
          </p:cNvSpPr>
          <p:nvPr>
            <p:ph sz="quarter" idx="1"/>
          </p:nvPr>
        </p:nvSpPr>
        <p:spPr/>
        <p:txBody>
          <a:bodyPr/>
          <a:lstStyle/>
          <a:p>
            <a:pPr>
              <a:buNone/>
            </a:pPr>
            <a:r>
              <a:rPr lang="en-US" dirty="0" smtClean="0"/>
              <a:t>Functions of CMT are:</a:t>
            </a:r>
          </a:p>
          <a:p>
            <a:r>
              <a:rPr lang="en-US" dirty="0" smtClean="0"/>
              <a:t>Establish a strategic crisis management team.</a:t>
            </a:r>
          </a:p>
          <a:p>
            <a:r>
              <a:rPr lang="en-US" dirty="0" smtClean="0"/>
              <a:t>Assessment of vulnerability, elimination or reduction of the probability of a crisis.</a:t>
            </a:r>
          </a:p>
          <a:p>
            <a:r>
              <a:rPr lang="en-US" dirty="0" smtClean="0"/>
              <a:t>Preparation of a response plan to different potential crisis.</a:t>
            </a:r>
          </a:p>
          <a:p>
            <a:r>
              <a:rPr lang="en-US" dirty="0" smtClean="0"/>
              <a:t>Responding to emergencies and direct emergency resources, plan activation.</a:t>
            </a:r>
          </a:p>
          <a:p>
            <a:r>
              <a:rPr lang="en-US" dirty="0" smtClean="0"/>
              <a:t>Recovery and evaluation</a:t>
            </a:r>
          </a:p>
          <a:p>
            <a:r>
              <a:rPr lang="en-US" dirty="0" smtClean="0"/>
              <a:t>Reduction of risk of </a:t>
            </a:r>
            <a:r>
              <a:rPr lang="en-US" smtClean="0"/>
              <a:t>crisis recurrence.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685800"/>
          </a:xfrm>
        </p:spPr>
        <p:txBody>
          <a:bodyPr/>
          <a:lstStyle/>
          <a:p>
            <a:r>
              <a:rPr lang="en-US" dirty="0" smtClean="0"/>
              <a:t>Introduction:</a:t>
            </a:r>
            <a:endParaRPr lang="en-US" dirty="0"/>
          </a:p>
        </p:txBody>
      </p:sp>
      <p:sp>
        <p:nvSpPr>
          <p:cNvPr id="3" name="Content Placeholder 2"/>
          <p:cNvSpPr>
            <a:spLocks noGrp="1"/>
          </p:cNvSpPr>
          <p:nvPr>
            <p:ph sz="quarter" idx="1"/>
          </p:nvPr>
        </p:nvSpPr>
        <p:spPr>
          <a:xfrm>
            <a:off x="457200" y="1447800"/>
            <a:ext cx="8229600" cy="4724400"/>
          </a:xfrm>
        </p:spPr>
        <p:txBody>
          <a:bodyPr>
            <a:normAutofit lnSpcReduction="10000"/>
          </a:bodyPr>
          <a:lstStyle/>
          <a:p>
            <a:r>
              <a:rPr lang="en-US" sz="2400" dirty="0" smtClean="0"/>
              <a:t>A dynamic condition in which an individual is confronted with an opportunity, constraint or demand related to what he or she desires for which the outcome is perceived to be both uncertain and important.</a:t>
            </a:r>
          </a:p>
          <a:p>
            <a:r>
              <a:rPr lang="en-US" sz="2400" dirty="0" smtClean="0"/>
              <a:t>Stress </a:t>
            </a:r>
            <a:r>
              <a:rPr lang="en-US" sz="2400" dirty="0" smtClean="0"/>
              <a:t>has been defined as a physical, mental or emotional response to events which cause mental or bodily </a:t>
            </a:r>
            <a:r>
              <a:rPr lang="en-US" sz="2400" dirty="0" smtClean="0"/>
              <a:t>tension. </a:t>
            </a:r>
            <a:r>
              <a:rPr lang="en-US" sz="2400" dirty="0" smtClean="0"/>
              <a:t>At the same time, it should not exceed the capacity of an individual to handle </a:t>
            </a:r>
            <a:r>
              <a:rPr lang="en-US" sz="2400" dirty="0" smtClean="0"/>
              <a:t>it.</a:t>
            </a:r>
          </a:p>
          <a:p>
            <a:r>
              <a:rPr lang="en-US" sz="2400" dirty="0" smtClean="0"/>
              <a:t>Stress refers to a psychological and physiological state that results when certain features of an individual’s environment challenge that person, creating an actual or perceived imbalance between demand and capability to adjust that results in a non specific response.</a:t>
            </a:r>
          </a:p>
          <a:p>
            <a:endParaRPr lang="en-US"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838200"/>
          </a:xfrm>
        </p:spPr>
        <p:txBody>
          <a:bodyPr>
            <a:normAutofit/>
          </a:bodyPr>
          <a:lstStyle/>
          <a:p>
            <a:r>
              <a:rPr lang="en-US" sz="4000" dirty="0" smtClean="0"/>
              <a:t>Types of </a:t>
            </a:r>
            <a:r>
              <a:rPr lang="en-US" sz="4000" dirty="0" smtClean="0"/>
              <a:t>Stress: </a:t>
            </a:r>
            <a:endParaRPr lang="en-US" sz="4000" dirty="0"/>
          </a:p>
        </p:txBody>
      </p:sp>
      <p:sp>
        <p:nvSpPr>
          <p:cNvPr id="3" name="Content Placeholder 2"/>
          <p:cNvSpPr>
            <a:spLocks noGrp="1"/>
          </p:cNvSpPr>
          <p:nvPr>
            <p:ph sz="quarter" idx="1"/>
          </p:nvPr>
        </p:nvSpPr>
        <p:spPr>
          <a:xfrm>
            <a:off x="457200" y="1524000"/>
            <a:ext cx="8229600" cy="4419600"/>
          </a:xfrm>
        </p:spPr>
        <p:txBody>
          <a:bodyPr>
            <a:normAutofit/>
          </a:bodyPr>
          <a:lstStyle/>
          <a:p>
            <a:r>
              <a:rPr lang="en-US" sz="2400" u="sng" dirty="0" smtClean="0">
                <a:solidFill>
                  <a:schemeClr val="accent2">
                    <a:lumMod val="75000"/>
                  </a:schemeClr>
                </a:solidFill>
              </a:rPr>
              <a:t>Physical</a:t>
            </a:r>
            <a:r>
              <a:rPr lang="en-US" sz="2400" dirty="0" smtClean="0"/>
              <a:t> </a:t>
            </a:r>
            <a:r>
              <a:rPr lang="en-US" sz="2400" dirty="0" smtClean="0"/>
              <a:t>-  This happens when the body as a whole suffers due to stressful situation. Symptoms are </a:t>
            </a:r>
            <a:r>
              <a:rPr lang="en-US" sz="2400" dirty="0" smtClean="0"/>
              <a:t>h</a:t>
            </a:r>
            <a:r>
              <a:rPr lang="en-US" sz="2400" dirty="0" smtClean="0"/>
              <a:t>eadaches</a:t>
            </a:r>
            <a:r>
              <a:rPr lang="en-US" sz="2400" dirty="0" smtClean="0"/>
              <a:t>, BP , ulcers, digestive problems, hair fall, excessive sweating.</a:t>
            </a:r>
          </a:p>
          <a:p>
            <a:r>
              <a:rPr lang="en-US" sz="2400" u="sng" dirty="0" smtClean="0">
                <a:solidFill>
                  <a:schemeClr val="accent2">
                    <a:lumMod val="75000"/>
                  </a:schemeClr>
                </a:solidFill>
              </a:rPr>
              <a:t>Emotional</a:t>
            </a:r>
            <a:r>
              <a:rPr lang="en-US" sz="2400" dirty="0" smtClean="0"/>
              <a:t> </a:t>
            </a:r>
            <a:r>
              <a:rPr lang="en-US" sz="2400" dirty="0" smtClean="0"/>
              <a:t>-  These responses are due to stress affecting the mind and include anxiety</a:t>
            </a:r>
            <a:r>
              <a:rPr lang="en-US" sz="2400" dirty="0" smtClean="0"/>
              <a:t>, depression, over reaction, memory loss, less concentration.</a:t>
            </a:r>
          </a:p>
          <a:p>
            <a:r>
              <a:rPr lang="en-US" sz="2400" u="sng" dirty="0" smtClean="0">
                <a:solidFill>
                  <a:schemeClr val="accent2">
                    <a:lumMod val="75000"/>
                  </a:schemeClr>
                </a:solidFill>
              </a:rPr>
              <a:t>Psychological</a:t>
            </a:r>
            <a:r>
              <a:rPr lang="en-US" sz="2400" dirty="0" smtClean="0"/>
              <a:t> </a:t>
            </a:r>
            <a:r>
              <a:rPr lang="en-US" sz="2400" dirty="0" smtClean="0"/>
              <a:t>– Long term stress can cause psychological problems in some individuals, may include phobias</a:t>
            </a:r>
            <a:r>
              <a:rPr lang="en-US" sz="2400" dirty="0" smtClean="0"/>
              <a:t>, </a:t>
            </a:r>
            <a:r>
              <a:rPr lang="en-US" sz="2400" dirty="0" smtClean="0"/>
              <a:t>social isolation, compulsive behaviors, eating disorders.</a:t>
            </a:r>
            <a:endParaRPr lang="en-US"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General Adaptation Syndrome </a:t>
            </a:r>
            <a:endParaRPr lang="en-US" dirty="0"/>
          </a:p>
        </p:txBody>
      </p:sp>
      <p:pic>
        <p:nvPicPr>
          <p:cNvPr id="1027" name="Picture 3"/>
          <p:cNvPicPr>
            <a:picLocks noGrp="1" noChangeAspect="1" noChangeArrowheads="1"/>
          </p:cNvPicPr>
          <p:nvPr>
            <p:ph sz="quarter" idx="1"/>
          </p:nvPr>
        </p:nvPicPr>
        <p:blipFill>
          <a:blip r:embed="rId2"/>
          <a:srcRect/>
          <a:stretch>
            <a:fillRect/>
          </a:stretch>
        </p:blipFill>
        <p:spPr bwMode="auto">
          <a:xfrm>
            <a:off x="990600" y="1295400"/>
            <a:ext cx="6774786" cy="4937125"/>
          </a:xfrm>
          <a:prstGeom prst="rect">
            <a:avLst/>
          </a:prstGeom>
          <a:noFill/>
          <a:ln w="9525">
            <a:noFill/>
            <a:miter lim="800000"/>
            <a:headEnd/>
            <a:tailEnd/>
          </a:ln>
          <a:effec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609600" y="0"/>
            <a:ext cx="8229600" cy="990600"/>
          </a:xfrm>
        </p:spPr>
        <p:txBody>
          <a:bodyPr/>
          <a:lstStyle/>
          <a:p>
            <a:r>
              <a:rPr lang="en-US" dirty="0" smtClean="0"/>
              <a:t>Level Of Stress: </a:t>
            </a:r>
            <a:endParaRPr lang="en-US" dirty="0"/>
          </a:p>
        </p:txBody>
      </p:sp>
      <p:cxnSp>
        <p:nvCxnSpPr>
          <p:cNvPr id="16" name="Straight Arrow Connector 15"/>
          <p:cNvCxnSpPr/>
          <p:nvPr/>
        </p:nvCxnSpPr>
        <p:spPr>
          <a:xfrm rot="5400000" flipH="1" flipV="1">
            <a:off x="-723900" y="3619500"/>
            <a:ext cx="403860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a:off x="1295400" y="5638800"/>
            <a:ext cx="579120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0" name="Freeform 19"/>
          <p:cNvSpPr/>
          <p:nvPr/>
        </p:nvSpPr>
        <p:spPr>
          <a:xfrm>
            <a:off x="1668026" y="1746738"/>
            <a:ext cx="5014128" cy="3900436"/>
          </a:xfrm>
          <a:custGeom>
            <a:avLst/>
            <a:gdLst>
              <a:gd name="connsiteX0" fmla="*/ 0 w 5014128"/>
              <a:gd name="connsiteY0" fmla="*/ 3890387 h 3900436"/>
              <a:gd name="connsiteX1" fmla="*/ 2602523 w 5014128"/>
              <a:gd name="connsiteY1" fmla="*/ 1675 h 3900436"/>
              <a:gd name="connsiteX2" fmla="*/ 5014128 w 5014128"/>
              <a:gd name="connsiteY2" fmla="*/ 3900436 h 3900436"/>
            </a:gdLst>
            <a:ahLst/>
            <a:cxnLst>
              <a:cxn ang="0">
                <a:pos x="connsiteX0" y="connsiteY0"/>
              </a:cxn>
              <a:cxn ang="0">
                <a:pos x="connsiteX1" y="connsiteY1"/>
              </a:cxn>
              <a:cxn ang="0">
                <a:pos x="connsiteX2" y="connsiteY2"/>
              </a:cxn>
            </a:cxnLst>
            <a:rect l="l" t="t" r="r" b="b"/>
            <a:pathLst>
              <a:path w="5014128" h="3900436">
                <a:moveTo>
                  <a:pt x="0" y="3890387"/>
                </a:moveTo>
                <a:cubicBezTo>
                  <a:pt x="883417" y="1945193"/>
                  <a:pt x="1766835" y="0"/>
                  <a:pt x="2602523" y="1675"/>
                </a:cubicBezTo>
                <a:cubicBezTo>
                  <a:pt x="3438211" y="3350"/>
                  <a:pt x="4226169" y="1951893"/>
                  <a:pt x="5014128" y="3900436"/>
                </a:cubicBez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30" name="Straight Connector 29"/>
          <p:cNvCxnSpPr/>
          <p:nvPr/>
        </p:nvCxnSpPr>
        <p:spPr>
          <a:xfrm rot="16200000" flipH="1">
            <a:off x="3619500" y="4000500"/>
            <a:ext cx="3200400" cy="762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1714500" y="4000500"/>
            <a:ext cx="3200400" cy="762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3" name="TextBox 32"/>
          <p:cNvSpPr txBox="1"/>
          <p:nvPr/>
        </p:nvSpPr>
        <p:spPr>
          <a:xfrm>
            <a:off x="3429000" y="5715000"/>
            <a:ext cx="1710725" cy="369332"/>
          </a:xfrm>
          <a:prstGeom prst="rect">
            <a:avLst/>
          </a:prstGeom>
          <a:noFill/>
        </p:spPr>
        <p:txBody>
          <a:bodyPr wrap="none" rtlCol="0">
            <a:spAutoFit/>
          </a:bodyPr>
          <a:lstStyle/>
          <a:p>
            <a:r>
              <a:rPr lang="en-US" dirty="0" smtClean="0">
                <a:solidFill>
                  <a:srgbClr val="0070C0"/>
                </a:solidFill>
              </a:rPr>
              <a:t>Level of Stress</a:t>
            </a:r>
            <a:endParaRPr lang="en-US" dirty="0">
              <a:solidFill>
                <a:srgbClr val="0070C0"/>
              </a:solidFill>
            </a:endParaRPr>
          </a:p>
        </p:txBody>
      </p:sp>
      <p:sp>
        <p:nvSpPr>
          <p:cNvPr id="34" name="TextBox 33"/>
          <p:cNvSpPr txBox="1"/>
          <p:nvPr/>
        </p:nvSpPr>
        <p:spPr>
          <a:xfrm>
            <a:off x="228600" y="3352800"/>
            <a:ext cx="1005403" cy="369332"/>
          </a:xfrm>
          <a:prstGeom prst="rect">
            <a:avLst/>
          </a:prstGeom>
          <a:noFill/>
        </p:spPr>
        <p:txBody>
          <a:bodyPr wrap="none" rtlCol="0">
            <a:spAutoFit/>
          </a:bodyPr>
          <a:lstStyle/>
          <a:p>
            <a:r>
              <a:rPr lang="en-US" dirty="0" smtClean="0">
                <a:solidFill>
                  <a:srgbClr val="0070C0"/>
                </a:solidFill>
              </a:rPr>
              <a:t>Perform</a:t>
            </a:r>
            <a:endParaRPr lang="en-US" dirty="0">
              <a:solidFill>
                <a:srgbClr val="0070C0"/>
              </a:solidFill>
            </a:endParaRPr>
          </a:p>
        </p:txBody>
      </p:sp>
      <p:sp>
        <p:nvSpPr>
          <p:cNvPr id="35" name="TextBox 34"/>
          <p:cNvSpPr txBox="1"/>
          <p:nvPr/>
        </p:nvSpPr>
        <p:spPr>
          <a:xfrm>
            <a:off x="2209800" y="4953000"/>
            <a:ext cx="723275" cy="369332"/>
          </a:xfrm>
          <a:prstGeom prst="rect">
            <a:avLst/>
          </a:prstGeom>
          <a:noFill/>
        </p:spPr>
        <p:txBody>
          <a:bodyPr wrap="none" rtlCol="0">
            <a:spAutoFit/>
          </a:bodyPr>
          <a:lstStyle/>
          <a:p>
            <a:r>
              <a:rPr lang="en-US" dirty="0" smtClean="0">
                <a:solidFill>
                  <a:schemeClr val="accent5"/>
                </a:solidFill>
              </a:rPr>
              <a:t>Calm</a:t>
            </a:r>
            <a:endParaRPr lang="en-US" dirty="0">
              <a:solidFill>
                <a:schemeClr val="accent5"/>
              </a:solidFill>
            </a:endParaRPr>
          </a:p>
        </p:txBody>
      </p:sp>
      <p:sp>
        <p:nvSpPr>
          <p:cNvPr id="36" name="TextBox 35"/>
          <p:cNvSpPr txBox="1"/>
          <p:nvPr/>
        </p:nvSpPr>
        <p:spPr>
          <a:xfrm>
            <a:off x="3733800" y="2209800"/>
            <a:ext cx="1082348" cy="369332"/>
          </a:xfrm>
          <a:prstGeom prst="rect">
            <a:avLst/>
          </a:prstGeom>
          <a:noFill/>
        </p:spPr>
        <p:txBody>
          <a:bodyPr wrap="none" rtlCol="0">
            <a:spAutoFit/>
          </a:bodyPr>
          <a:lstStyle/>
          <a:p>
            <a:r>
              <a:rPr lang="en-US" dirty="0" smtClean="0">
                <a:solidFill>
                  <a:srgbClr val="00B050"/>
                </a:solidFill>
              </a:rPr>
              <a:t>Eustress</a:t>
            </a:r>
            <a:endParaRPr lang="en-US" dirty="0">
              <a:solidFill>
                <a:srgbClr val="00B050"/>
              </a:solidFill>
            </a:endParaRPr>
          </a:p>
        </p:txBody>
      </p:sp>
      <p:sp>
        <p:nvSpPr>
          <p:cNvPr id="37" name="TextBox 36"/>
          <p:cNvSpPr txBox="1"/>
          <p:nvPr/>
        </p:nvSpPr>
        <p:spPr>
          <a:xfrm>
            <a:off x="5334000" y="5029200"/>
            <a:ext cx="1018227" cy="369332"/>
          </a:xfrm>
          <a:prstGeom prst="rect">
            <a:avLst/>
          </a:prstGeom>
          <a:noFill/>
        </p:spPr>
        <p:txBody>
          <a:bodyPr wrap="none" rtlCol="0">
            <a:spAutoFit/>
          </a:bodyPr>
          <a:lstStyle/>
          <a:p>
            <a:r>
              <a:rPr lang="en-US" dirty="0" smtClean="0">
                <a:solidFill>
                  <a:srgbClr val="FF0000"/>
                </a:solidFill>
              </a:rPr>
              <a:t>Distress</a:t>
            </a:r>
            <a:endParaRPr lang="en-US" dirty="0">
              <a:solidFill>
                <a:srgbClr val="FF000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t>Potential Sources of Stress:</a:t>
            </a:r>
            <a:endParaRPr lang="en-US" sz="4400" dirty="0"/>
          </a:p>
        </p:txBody>
      </p:sp>
      <p:sp>
        <p:nvSpPr>
          <p:cNvPr id="4" name="Content Placeholder 3"/>
          <p:cNvSpPr>
            <a:spLocks noGrp="1"/>
          </p:cNvSpPr>
          <p:nvPr>
            <p:ph sz="quarter" idx="1"/>
          </p:nvPr>
        </p:nvSpPr>
        <p:spPr>
          <a:xfrm>
            <a:off x="457200" y="1905000"/>
            <a:ext cx="8229600" cy="3124200"/>
          </a:xfrm>
        </p:spPr>
        <p:txBody>
          <a:bodyPr>
            <a:normAutofit/>
          </a:bodyPr>
          <a:lstStyle/>
          <a:p>
            <a:pPr>
              <a:buNone/>
            </a:pPr>
            <a:r>
              <a:rPr lang="en-US" sz="2400" dirty="0" smtClean="0"/>
              <a:t>A) </a:t>
            </a:r>
            <a:r>
              <a:rPr lang="en-US" sz="3200" u="sng" dirty="0" smtClean="0">
                <a:solidFill>
                  <a:schemeClr val="accent2">
                    <a:lumMod val="75000"/>
                  </a:schemeClr>
                </a:solidFill>
              </a:rPr>
              <a:t>Internal Factors                                </a:t>
            </a:r>
          </a:p>
          <a:p>
            <a:r>
              <a:rPr lang="en-US" sz="2800" dirty="0" smtClean="0"/>
              <a:t>Inner conflicts                                 </a:t>
            </a:r>
          </a:p>
          <a:p>
            <a:r>
              <a:rPr lang="en-US" sz="2800" dirty="0" smtClean="0"/>
              <a:t>Perceptual Influences                   </a:t>
            </a:r>
          </a:p>
          <a:p>
            <a:r>
              <a:rPr lang="en-US" sz="2800" dirty="0" smtClean="0"/>
              <a:t>Thresholds of stress                      </a:t>
            </a:r>
          </a:p>
          <a:p>
            <a:r>
              <a:rPr lang="en-US" sz="2800" dirty="0" smtClean="0"/>
              <a:t>Motivational level                           </a:t>
            </a:r>
            <a:endParaRPr lang="en-US"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t>Potential Sources of Stress:</a:t>
            </a:r>
            <a:endParaRPr lang="en-US" sz="4400" dirty="0"/>
          </a:p>
        </p:txBody>
      </p:sp>
      <p:sp>
        <p:nvSpPr>
          <p:cNvPr id="3" name="Content Placeholder 2"/>
          <p:cNvSpPr>
            <a:spLocks noGrp="1"/>
          </p:cNvSpPr>
          <p:nvPr>
            <p:ph sz="quarter" idx="1"/>
          </p:nvPr>
        </p:nvSpPr>
        <p:spPr/>
        <p:txBody>
          <a:bodyPr/>
          <a:lstStyle/>
          <a:p>
            <a:pPr>
              <a:buNone/>
            </a:pPr>
            <a:r>
              <a:rPr lang="en-US" dirty="0" smtClean="0"/>
              <a:t>B) Environmental Stressors</a:t>
            </a:r>
          </a:p>
          <a:p>
            <a:pPr marL="514350" indent="-514350">
              <a:buFont typeface="+mj-lt"/>
              <a:buAutoNum type="arabicPeriod"/>
            </a:pPr>
            <a:r>
              <a:rPr lang="en-US" dirty="0" smtClean="0"/>
              <a:t>Task Demands</a:t>
            </a:r>
          </a:p>
          <a:p>
            <a:pPr marL="514350" indent="-514350">
              <a:buFont typeface="+mj-lt"/>
              <a:buAutoNum type="arabicPeriod"/>
            </a:pPr>
            <a:r>
              <a:rPr lang="en-US" dirty="0" smtClean="0"/>
              <a:t>Role Demands</a:t>
            </a:r>
          </a:p>
          <a:p>
            <a:pPr lvl="1"/>
            <a:r>
              <a:rPr lang="en-US" dirty="0" smtClean="0"/>
              <a:t>Inter role conflict</a:t>
            </a:r>
          </a:p>
          <a:p>
            <a:pPr lvl="1"/>
            <a:r>
              <a:rPr lang="en-US" dirty="0" smtClean="0"/>
              <a:t>Intra role conflict</a:t>
            </a:r>
          </a:p>
          <a:p>
            <a:pPr lvl="1"/>
            <a:r>
              <a:rPr lang="en-US" dirty="0" smtClean="0"/>
              <a:t>Person role conflict</a:t>
            </a:r>
          </a:p>
          <a:p>
            <a:pPr marL="514350" indent="-514350">
              <a:buFont typeface="+mj-lt"/>
              <a:buAutoNum type="arabicPeriod"/>
            </a:pPr>
            <a:r>
              <a:rPr lang="en-US" dirty="0" smtClean="0"/>
              <a:t>Inter Personal Demands</a:t>
            </a:r>
          </a:p>
          <a:p>
            <a:pPr marL="788670" lvl="1" indent="-514350"/>
            <a:r>
              <a:rPr lang="en-US" dirty="0" smtClean="0"/>
              <a:t>Abrasive Person</a:t>
            </a:r>
          </a:p>
          <a:p>
            <a:pPr marL="788670" lvl="1" indent="-514350"/>
            <a:r>
              <a:rPr lang="en-US" dirty="0" smtClean="0"/>
              <a:t>Sexual Harassment</a:t>
            </a:r>
          </a:p>
          <a:p>
            <a:pPr marL="788670" lvl="1" indent="-514350"/>
            <a:r>
              <a:rPr lang="en-US" dirty="0" smtClean="0"/>
              <a:t>Leadership Styles</a:t>
            </a:r>
            <a:endParaRPr lang="en-US" dirty="0" smtClean="0"/>
          </a:p>
          <a:p>
            <a:pPr marL="514350" indent="-514350">
              <a:buFont typeface="+mj-lt"/>
              <a:buAutoNum type="arabicPeriod"/>
            </a:pPr>
            <a:r>
              <a:rPr lang="en-US" dirty="0" smtClean="0"/>
              <a:t>Physical Demands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t>Managing Stress</a:t>
            </a:r>
            <a:endParaRPr lang="en-US" sz="4400" dirty="0"/>
          </a:p>
        </p:txBody>
      </p:sp>
      <p:sp>
        <p:nvSpPr>
          <p:cNvPr id="3" name="Content Placeholder 2"/>
          <p:cNvSpPr>
            <a:spLocks noGrp="1"/>
          </p:cNvSpPr>
          <p:nvPr>
            <p:ph sz="quarter" idx="1"/>
          </p:nvPr>
        </p:nvSpPr>
        <p:spPr>
          <a:xfrm>
            <a:off x="457200" y="1447800"/>
            <a:ext cx="8229600" cy="4343400"/>
          </a:xfrm>
        </p:spPr>
        <p:txBody>
          <a:bodyPr>
            <a:normAutofit/>
          </a:bodyPr>
          <a:lstStyle/>
          <a:p>
            <a:r>
              <a:rPr lang="en-US" sz="2800" u="sng" dirty="0" smtClean="0">
                <a:solidFill>
                  <a:schemeClr val="accent2">
                    <a:lumMod val="75000"/>
                  </a:schemeClr>
                </a:solidFill>
              </a:rPr>
              <a:t>Individual approaches- </a:t>
            </a:r>
            <a:r>
              <a:rPr lang="en-US" sz="2800" dirty="0" smtClean="0"/>
              <a:t>time management techniques, increasing physical exercise, relaxation training, expanding social support network</a:t>
            </a:r>
            <a:r>
              <a:rPr lang="en-US" sz="2800" dirty="0" smtClean="0"/>
              <a:t>.</a:t>
            </a:r>
          </a:p>
          <a:p>
            <a:pPr>
              <a:buNone/>
            </a:pPr>
            <a:endParaRPr lang="en-US" sz="2800" dirty="0" smtClean="0"/>
          </a:p>
          <a:p>
            <a:r>
              <a:rPr lang="en-US" sz="2800" u="sng" dirty="0" smtClean="0">
                <a:solidFill>
                  <a:schemeClr val="accent2">
                    <a:lumMod val="75000"/>
                  </a:schemeClr>
                </a:solidFill>
              </a:rPr>
              <a:t>Organizational approaches- </a:t>
            </a:r>
            <a:r>
              <a:rPr lang="en-US" sz="2800" dirty="0" smtClean="0"/>
              <a:t>improved personnel selection, realistic goal setting, increased employee involvement, improved organizational communication.</a:t>
            </a:r>
          </a:p>
          <a:p>
            <a:pPr>
              <a:buNone/>
            </a:pPr>
            <a:endParaRPr lang="en-US" sz="3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Preventive Stress Management</a:t>
            </a:r>
            <a:endParaRPr lang="en-US" sz="4000" dirty="0"/>
          </a:p>
        </p:txBody>
      </p:sp>
      <p:sp>
        <p:nvSpPr>
          <p:cNvPr id="3" name="Content Placeholder 2"/>
          <p:cNvSpPr>
            <a:spLocks noGrp="1"/>
          </p:cNvSpPr>
          <p:nvPr>
            <p:ph sz="quarter" idx="1"/>
          </p:nvPr>
        </p:nvSpPr>
        <p:spPr>
          <a:xfrm>
            <a:off x="457200" y="1676400"/>
            <a:ext cx="8229600" cy="3962400"/>
          </a:xfrm>
        </p:spPr>
        <p:txBody>
          <a:bodyPr>
            <a:normAutofit/>
          </a:bodyPr>
          <a:lstStyle/>
          <a:p>
            <a:pPr algn="just"/>
            <a:r>
              <a:rPr lang="en-US" sz="2800" u="sng" dirty="0" smtClean="0">
                <a:solidFill>
                  <a:srgbClr val="0070C0"/>
                </a:solidFill>
              </a:rPr>
              <a:t>Primary Prevention</a:t>
            </a:r>
            <a:r>
              <a:rPr lang="en-US" sz="2800" dirty="0" smtClean="0"/>
              <a:t>: Intended to reduce, modify or eliminate the demand or stressor causing stress.</a:t>
            </a:r>
          </a:p>
          <a:p>
            <a:pPr algn="just"/>
            <a:r>
              <a:rPr lang="en-US" sz="2800" u="sng" dirty="0" smtClean="0">
                <a:solidFill>
                  <a:srgbClr val="0070C0"/>
                </a:solidFill>
              </a:rPr>
              <a:t>Second Prevention</a:t>
            </a:r>
            <a:r>
              <a:rPr lang="en-US" sz="2800" dirty="0" smtClean="0"/>
              <a:t>: Intended to alter or modify the individual’s response to e demand or stressor.</a:t>
            </a:r>
          </a:p>
          <a:p>
            <a:pPr algn="just"/>
            <a:r>
              <a:rPr lang="en-US" sz="2800" u="sng" dirty="0" smtClean="0">
                <a:solidFill>
                  <a:srgbClr val="0070C0"/>
                </a:solidFill>
              </a:rPr>
              <a:t>Tertiary Prevention</a:t>
            </a:r>
            <a:r>
              <a:rPr lang="en-US" sz="2800" dirty="0" smtClean="0"/>
              <a:t>: Intended to heal the individual symptoms of distress and strain.</a:t>
            </a:r>
            <a:endParaRPr lang="en-US" sz="28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312</TotalTime>
  <Words>567</Words>
  <Application>Microsoft Office PowerPoint</Application>
  <PresentationFormat>On-screen Show (4:3)</PresentationFormat>
  <Paragraphs>64</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Origin</vt:lpstr>
      <vt:lpstr>CHAPTER 13</vt:lpstr>
      <vt:lpstr>Introduction:</vt:lpstr>
      <vt:lpstr>Types of Stress: </vt:lpstr>
      <vt:lpstr>General Adaptation Syndrome </vt:lpstr>
      <vt:lpstr>Level Of Stress: </vt:lpstr>
      <vt:lpstr>Potential Sources of Stress:</vt:lpstr>
      <vt:lpstr>Potential Sources of Stress:</vt:lpstr>
      <vt:lpstr>Managing Stress</vt:lpstr>
      <vt:lpstr>Preventive Stress Management</vt:lpstr>
      <vt:lpstr>Managing Stress Better????</vt:lpstr>
      <vt:lpstr>Crisis Management</vt:lpstr>
      <vt:lpstr>Crisis Management Team</vt:lpstr>
    </vt:vector>
  </TitlesOfParts>
  <Company>Solitaire Global</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13</dc:title>
  <dc:creator>mansi</dc:creator>
  <cp:lastModifiedBy>mansi</cp:lastModifiedBy>
  <cp:revision>39</cp:revision>
  <dcterms:created xsi:type="dcterms:W3CDTF">2010-06-25T03:59:42Z</dcterms:created>
  <dcterms:modified xsi:type="dcterms:W3CDTF">2010-06-25T09:12:07Z</dcterms:modified>
</cp:coreProperties>
</file>